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ebas Neue Bold" charset="1" panose="020B0606020202050201"/>
      <p:regular r:id="rId23"/>
    </p:embeddedFont>
    <p:embeddedFont>
      <p:font typeface="Montserrat Bold" charset="1" panose="00000800000000000000"/>
      <p:regular r:id="rId24"/>
    </p:embeddedFont>
    <p:embeddedFont>
      <p:font typeface="Open Sans" charset="1" panose="00000000000000000000"/>
      <p:regular r:id="rId25"/>
    </p:embeddedFont>
    <p:embeddedFont>
      <p:font typeface="Open Sans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www.canva.com/design/DAGNpdipnQs/FOP1s4KhqSh7JdIU1PLfIQ/edit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9709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76189" y="4611489"/>
            <a:ext cx="2980029" cy="29800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18566" y="0"/>
            <a:ext cx="2875304" cy="2875304"/>
          </a:xfrm>
          <a:custGeom>
            <a:avLst/>
            <a:gdLst/>
            <a:ahLst/>
            <a:cxnLst/>
            <a:rect r="r" b="b" t="t" l="l"/>
            <a:pathLst>
              <a:path h="2875304" w="2875304">
                <a:moveTo>
                  <a:pt x="0" y="0"/>
                </a:moveTo>
                <a:lnTo>
                  <a:pt x="2875304" y="0"/>
                </a:lnTo>
                <a:lnTo>
                  <a:pt x="2875304" y="2875304"/>
                </a:lnTo>
                <a:lnTo>
                  <a:pt x="0" y="2875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18580" y="2669717"/>
            <a:ext cx="13534064" cy="181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24"/>
              </a:lnSpc>
            </a:pPr>
            <a:r>
              <a:rPr lang="en-US" sz="1426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8741" y="7850417"/>
            <a:ext cx="310076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Your Slide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54313" y="5402848"/>
            <a:ext cx="2423780" cy="186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8472" y="4688205"/>
            <a:ext cx="792542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172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 Project Presentation by Suraj Das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309137" y="2627522"/>
            <a:ext cx="3267329" cy="2018183"/>
            <a:chOff x="0" y="0"/>
            <a:chExt cx="1105759" cy="6830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34497" y="2113873"/>
            <a:ext cx="7027146" cy="3431590"/>
          </a:xfrm>
          <a:custGeom>
            <a:avLst/>
            <a:gdLst/>
            <a:ahLst/>
            <a:cxnLst/>
            <a:rect r="r" b="b" t="t" l="l"/>
            <a:pathLst>
              <a:path h="3431590" w="7027146">
                <a:moveTo>
                  <a:pt x="0" y="0"/>
                </a:moveTo>
                <a:lnTo>
                  <a:pt x="7027146" y="0"/>
                </a:lnTo>
                <a:lnTo>
                  <a:pt x="7027146" y="3431590"/>
                </a:lnTo>
                <a:lnTo>
                  <a:pt x="0" y="3431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58476" y="2627522"/>
            <a:ext cx="5318813" cy="2284055"/>
          </a:xfrm>
          <a:custGeom>
            <a:avLst/>
            <a:gdLst/>
            <a:ahLst/>
            <a:cxnLst/>
            <a:rect r="r" b="b" t="t" l="l"/>
            <a:pathLst>
              <a:path h="2284055" w="5318813">
                <a:moveTo>
                  <a:pt x="0" y="0"/>
                </a:moveTo>
                <a:lnTo>
                  <a:pt x="5318813" y="0"/>
                </a:lnTo>
                <a:lnTo>
                  <a:pt x="5318813" y="2284054"/>
                </a:lnTo>
                <a:lnTo>
                  <a:pt x="0" y="2284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7764213"/>
            <a:ext cx="5740235" cy="2432475"/>
          </a:xfrm>
          <a:custGeom>
            <a:avLst/>
            <a:gdLst/>
            <a:ahLst/>
            <a:cxnLst/>
            <a:rect r="r" b="b" t="t" l="l"/>
            <a:pathLst>
              <a:path h="2432475" w="5740235">
                <a:moveTo>
                  <a:pt x="0" y="0"/>
                </a:moveTo>
                <a:lnTo>
                  <a:pt x="5740235" y="0"/>
                </a:lnTo>
                <a:lnTo>
                  <a:pt x="5740235" y="2432475"/>
                </a:lnTo>
                <a:lnTo>
                  <a:pt x="0" y="2432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641217" y="7116513"/>
            <a:ext cx="17305117" cy="122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Q6. LIST THE TOP 5 MOST ORDERED PIZZA TYPES ALONG WITH THEIR QUANTITIES.</a:t>
            </a:r>
          </a:p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8174558" y="7971359"/>
            <a:ext cx="3267329" cy="2018183"/>
            <a:chOff x="0" y="0"/>
            <a:chExt cx="1105759" cy="6830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758476" y="7764213"/>
            <a:ext cx="4481426" cy="2498494"/>
          </a:xfrm>
          <a:custGeom>
            <a:avLst/>
            <a:gdLst/>
            <a:ahLst/>
            <a:cxnLst/>
            <a:rect r="r" b="b" t="t" l="l"/>
            <a:pathLst>
              <a:path h="2498494" w="4481426">
                <a:moveTo>
                  <a:pt x="0" y="0"/>
                </a:moveTo>
                <a:lnTo>
                  <a:pt x="4481426" y="0"/>
                </a:lnTo>
                <a:lnTo>
                  <a:pt x="4481426" y="2498494"/>
                </a:lnTo>
                <a:lnTo>
                  <a:pt x="0" y="2498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641217" y="1314916"/>
            <a:ext cx="17305117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Q5. LIST THE TOP 5 MOST ORDERED PIZZA TYPES ALONG WITH THEIR QUANTITIES.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45817" y="6195858"/>
            <a:ext cx="17305117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DE5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------ INTERMEDIATE ----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150880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90650" y="2007820"/>
            <a:ext cx="7142320" cy="2569846"/>
          </a:xfrm>
          <a:custGeom>
            <a:avLst/>
            <a:gdLst/>
            <a:ahLst/>
            <a:cxnLst/>
            <a:rect r="r" b="b" t="t" l="l"/>
            <a:pathLst>
              <a:path h="2569846" w="7142320">
                <a:moveTo>
                  <a:pt x="0" y="0"/>
                </a:moveTo>
                <a:lnTo>
                  <a:pt x="7142320" y="0"/>
                </a:lnTo>
                <a:lnTo>
                  <a:pt x="7142320" y="2569846"/>
                </a:lnTo>
                <a:lnTo>
                  <a:pt x="0" y="2569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0130" y="1892930"/>
            <a:ext cx="2603726" cy="4566334"/>
          </a:xfrm>
          <a:custGeom>
            <a:avLst/>
            <a:gdLst/>
            <a:ahLst/>
            <a:cxnLst/>
            <a:rect r="r" b="b" t="t" l="l"/>
            <a:pathLst>
              <a:path h="4566334" w="2603726">
                <a:moveTo>
                  <a:pt x="0" y="0"/>
                </a:moveTo>
                <a:lnTo>
                  <a:pt x="2603726" y="0"/>
                </a:lnTo>
                <a:lnTo>
                  <a:pt x="2603726" y="4566334"/>
                </a:lnTo>
                <a:lnTo>
                  <a:pt x="0" y="4566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62750" y="7546281"/>
            <a:ext cx="3828287" cy="2360157"/>
          </a:xfrm>
          <a:custGeom>
            <a:avLst/>
            <a:gdLst/>
            <a:ahLst/>
            <a:cxnLst/>
            <a:rect r="r" b="b" t="t" l="l"/>
            <a:pathLst>
              <a:path h="2360157" w="3828287">
                <a:moveTo>
                  <a:pt x="0" y="0"/>
                </a:moveTo>
                <a:lnTo>
                  <a:pt x="3828286" y="0"/>
                </a:lnTo>
                <a:lnTo>
                  <a:pt x="3828286" y="2360157"/>
                </a:lnTo>
                <a:lnTo>
                  <a:pt x="0" y="23601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2852" y="7041065"/>
            <a:ext cx="7393865" cy="2865373"/>
          </a:xfrm>
          <a:custGeom>
            <a:avLst/>
            <a:gdLst/>
            <a:ahLst/>
            <a:cxnLst/>
            <a:rect r="r" b="b" t="t" l="l"/>
            <a:pathLst>
              <a:path h="2865373" w="7393865">
                <a:moveTo>
                  <a:pt x="0" y="0"/>
                </a:moveTo>
                <a:lnTo>
                  <a:pt x="7393865" y="0"/>
                </a:lnTo>
                <a:lnTo>
                  <a:pt x="7393865" y="2865373"/>
                </a:lnTo>
                <a:lnTo>
                  <a:pt x="0" y="28653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861970" y="1248500"/>
            <a:ext cx="16069421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Q7. DETERMINE THE DISTRIBUTION OF ORDERS BY HOUR OF THE DAY.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7405" y="5470709"/>
            <a:ext cx="10325910" cy="123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5"/>
              </a:lnSpc>
              <a:spcBef>
                <a:spcPct val="0"/>
              </a:spcBef>
            </a:pPr>
            <a:r>
              <a:rPr lang="en-US" b="true" sz="504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Q8. JOIN RELEVANT TABLES TO FIND THE CATEGORY-WISE DISTRIBUTION OF PIZZAS.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646408" y="2607000"/>
            <a:ext cx="2540282" cy="1569097"/>
            <a:chOff x="0" y="0"/>
            <a:chExt cx="1105759" cy="6830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79592" y="7875327"/>
            <a:ext cx="2540282" cy="1569097"/>
            <a:chOff x="0" y="0"/>
            <a:chExt cx="1105759" cy="6830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603735"/>
            <a:ext cx="6655672" cy="3027329"/>
          </a:xfrm>
          <a:custGeom>
            <a:avLst/>
            <a:gdLst/>
            <a:ahLst/>
            <a:cxnLst/>
            <a:rect r="r" b="b" t="t" l="l"/>
            <a:pathLst>
              <a:path h="3027329" w="6655672">
                <a:moveTo>
                  <a:pt x="0" y="0"/>
                </a:moveTo>
                <a:lnTo>
                  <a:pt x="6655672" y="0"/>
                </a:lnTo>
                <a:lnTo>
                  <a:pt x="6655672" y="3027329"/>
                </a:lnTo>
                <a:lnTo>
                  <a:pt x="0" y="302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60357" y="3301258"/>
            <a:ext cx="5749537" cy="1632284"/>
          </a:xfrm>
          <a:custGeom>
            <a:avLst/>
            <a:gdLst/>
            <a:ahLst/>
            <a:cxnLst/>
            <a:rect r="r" b="b" t="t" l="l"/>
            <a:pathLst>
              <a:path h="1632284" w="5749537">
                <a:moveTo>
                  <a:pt x="0" y="0"/>
                </a:moveTo>
                <a:lnTo>
                  <a:pt x="5749537" y="0"/>
                </a:lnTo>
                <a:lnTo>
                  <a:pt x="5749537" y="1632284"/>
                </a:lnTo>
                <a:lnTo>
                  <a:pt x="0" y="163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94392" y="3435334"/>
            <a:ext cx="2540282" cy="1569097"/>
            <a:chOff x="0" y="0"/>
            <a:chExt cx="1105759" cy="6830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22297" y="6721514"/>
            <a:ext cx="5699533" cy="3352667"/>
          </a:xfrm>
          <a:custGeom>
            <a:avLst/>
            <a:gdLst/>
            <a:ahLst/>
            <a:cxnLst/>
            <a:rect r="r" b="b" t="t" l="l"/>
            <a:pathLst>
              <a:path h="3352667" w="5699533">
                <a:moveTo>
                  <a:pt x="0" y="0"/>
                </a:moveTo>
                <a:lnTo>
                  <a:pt x="5699533" y="0"/>
                </a:lnTo>
                <a:lnTo>
                  <a:pt x="5699533" y="3352667"/>
                </a:lnTo>
                <a:lnTo>
                  <a:pt x="0" y="3352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684372" y="7536173"/>
            <a:ext cx="2540282" cy="1569097"/>
            <a:chOff x="0" y="0"/>
            <a:chExt cx="1105759" cy="6830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534675" y="7652669"/>
            <a:ext cx="6604092" cy="1452601"/>
          </a:xfrm>
          <a:custGeom>
            <a:avLst/>
            <a:gdLst/>
            <a:ahLst/>
            <a:cxnLst/>
            <a:rect r="r" b="b" t="t" l="l"/>
            <a:pathLst>
              <a:path h="1452601" w="6604092">
                <a:moveTo>
                  <a:pt x="0" y="0"/>
                </a:moveTo>
                <a:lnTo>
                  <a:pt x="6604092" y="0"/>
                </a:lnTo>
                <a:lnTo>
                  <a:pt x="6604092" y="1452601"/>
                </a:lnTo>
                <a:lnTo>
                  <a:pt x="0" y="14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4007" y="1152525"/>
            <a:ext cx="15845887" cy="12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Q9. GROUP THE ORDERS BY DATE AND CALCULATE THE AVERAGE NUMBER OF PIZZAS ORDERED PER DAY.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6077084"/>
            <a:ext cx="15845887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Q10. DETERMINE THE TOP 3 MOST ORDERED PIZZA TYPES BASED ON REVENUE.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150880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0022" y="3501091"/>
            <a:ext cx="7491504" cy="4325803"/>
          </a:xfrm>
          <a:custGeom>
            <a:avLst/>
            <a:gdLst/>
            <a:ahLst/>
            <a:cxnLst/>
            <a:rect r="r" b="b" t="t" l="l"/>
            <a:pathLst>
              <a:path h="4325803" w="7491504">
                <a:moveTo>
                  <a:pt x="0" y="0"/>
                </a:moveTo>
                <a:lnTo>
                  <a:pt x="7491504" y="0"/>
                </a:lnTo>
                <a:lnTo>
                  <a:pt x="7491504" y="4325803"/>
                </a:lnTo>
                <a:lnTo>
                  <a:pt x="0" y="4325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16597" y="2589219"/>
            <a:ext cx="3505337" cy="3206637"/>
          </a:xfrm>
          <a:custGeom>
            <a:avLst/>
            <a:gdLst/>
            <a:ahLst/>
            <a:cxnLst/>
            <a:rect r="r" b="b" t="t" l="l"/>
            <a:pathLst>
              <a:path h="3206637" w="3505337">
                <a:moveTo>
                  <a:pt x="0" y="0"/>
                </a:moveTo>
                <a:lnTo>
                  <a:pt x="3505337" y="0"/>
                </a:lnTo>
                <a:lnTo>
                  <a:pt x="3505337" y="3206637"/>
                </a:lnTo>
                <a:lnTo>
                  <a:pt x="0" y="3206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16597" y="5795856"/>
            <a:ext cx="3505337" cy="3252278"/>
          </a:xfrm>
          <a:custGeom>
            <a:avLst/>
            <a:gdLst/>
            <a:ahLst/>
            <a:cxnLst/>
            <a:rect r="r" b="b" t="t" l="l"/>
            <a:pathLst>
              <a:path h="3252278" w="3505337">
                <a:moveTo>
                  <a:pt x="0" y="0"/>
                </a:moveTo>
                <a:lnTo>
                  <a:pt x="3505337" y="0"/>
                </a:lnTo>
                <a:lnTo>
                  <a:pt x="3505337" y="3252278"/>
                </a:lnTo>
                <a:lnTo>
                  <a:pt x="0" y="3252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7260" y="550939"/>
            <a:ext cx="15845887" cy="95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8"/>
              </a:lnSpc>
              <a:spcBef>
                <a:spcPct val="0"/>
              </a:spcBef>
            </a:pPr>
            <a:r>
              <a:rPr lang="en-US" b="true" sz="7650">
                <a:solidFill>
                  <a:srgbClr val="FFDE5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----- ADVANCED -----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275" y="1791766"/>
            <a:ext cx="14587595" cy="12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Q11. CALCULATE THE PERCENTAGE CONTRIBUTION OF EACH PIZZA TYPE TO TOTAL REVENUE.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870516" y="4602645"/>
            <a:ext cx="3436530" cy="2122696"/>
            <a:chOff x="0" y="0"/>
            <a:chExt cx="1105759" cy="6830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150880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32637" y="2624147"/>
            <a:ext cx="11603941" cy="1755096"/>
          </a:xfrm>
          <a:custGeom>
            <a:avLst/>
            <a:gdLst/>
            <a:ahLst/>
            <a:cxnLst/>
            <a:rect r="r" b="b" t="t" l="l"/>
            <a:pathLst>
              <a:path h="1755096" w="11603941">
                <a:moveTo>
                  <a:pt x="0" y="0"/>
                </a:moveTo>
                <a:lnTo>
                  <a:pt x="11603940" y="0"/>
                </a:lnTo>
                <a:lnTo>
                  <a:pt x="11603940" y="1755096"/>
                </a:lnTo>
                <a:lnTo>
                  <a:pt x="0" y="175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2637" y="6213569"/>
            <a:ext cx="2763421" cy="3714928"/>
          </a:xfrm>
          <a:custGeom>
            <a:avLst/>
            <a:gdLst/>
            <a:ahLst/>
            <a:cxnLst/>
            <a:rect r="r" b="b" t="t" l="l"/>
            <a:pathLst>
              <a:path h="3714928" w="2763421">
                <a:moveTo>
                  <a:pt x="0" y="0"/>
                </a:moveTo>
                <a:lnTo>
                  <a:pt x="2763420" y="0"/>
                </a:lnTo>
                <a:lnTo>
                  <a:pt x="2763420" y="3714928"/>
                </a:lnTo>
                <a:lnTo>
                  <a:pt x="0" y="371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32795" y="6213569"/>
            <a:ext cx="2735722" cy="3714928"/>
          </a:xfrm>
          <a:custGeom>
            <a:avLst/>
            <a:gdLst/>
            <a:ahLst/>
            <a:cxnLst/>
            <a:rect r="r" b="b" t="t" l="l"/>
            <a:pathLst>
              <a:path h="3714928" w="2735722">
                <a:moveTo>
                  <a:pt x="0" y="0"/>
                </a:moveTo>
                <a:lnTo>
                  <a:pt x="2735722" y="0"/>
                </a:lnTo>
                <a:lnTo>
                  <a:pt x="2735722" y="3714928"/>
                </a:lnTo>
                <a:lnTo>
                  <a:pt x="0" y="37149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01892" y="6213569"/>
            <a:ext cx="2760541" cy="3714928"/>
          </a:xfrm>
          <a:custGeom>
            <a:avLst/>
            <a:gdLst/>
            <a:ahLst/>
            <a:cxnLst/>
            <a:rect r="r" b="b" t="t" l="l"/>
            <a:pathLst>
              <a:path h="3714928" w="2760541">
                <a:moveTo>
                  <a:pt x="0" y="0"/>
                </a:moveTo>
                <a:lnTo>
                  <a:pt x="2760540" y="0"/>
                </a:lnTo>
                <a:lnTo>
                  <a:pt x="2760540" y="3714928"/>
                </a:lnTo>
                <a:lnTo>
                  <a:pt x="0" y="37149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71525" y="6213569"/>
            <a:ext cx="2689770" cy="3714928"/>
          </a:xfrm>
          <a:custGeom>
            <a:avLst/>
            <a:gdLst/>
            <a:ahLst/>
            <a:cxnLst/>
            <a:rect r="r" b="b" t="t" l="l"/>
            <a:pathLst>
              <a:path h="3714928" w="2689770">
                <a:moveTo>
                  <a:pt x="0" y="0"/>
                </a:moveTo>
                <a:lnTo>
                  <a:pt x="2689771" y="0"/>
                </a:lnTo>
                <a:lnTo>
                  <a:pt x="2689771" y="3714928"/>
                </a:lnTo>
                <a:lnTo>
                  <a:pt x="0" y="37149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7781" y="1632628"/>
            <a:ext cx="12931948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Q12. ANALYZE THE CUMULATIVE REVENUE GENERATED OVER TIME.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4671" y="9138922"/>
            <a:ext cx="3417497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E28D2C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 ON.....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313512" y="4965801"/>
            <a:ext cx="4223065" cy="859331"/>
            <a:chOff x="0" y="0"/>
            <a:chExt cx="3356571" cy="6830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356571" cy="683012"/>
            </a:xfrm>
            <a:custGeom>
              <a:avLst/>
              <a:gdLst/>
              <a:ahLst/>
              <a:cxnLst/>
              <a:rect r="r" b="b" t="t" l="l"/>
              <a:pathLst>
                <a:path h="683012" w="3356571">
                  <a:moveTo>
                    <a:pt x="3356571" y="341506"/>
                  </a:moveTo>
                  <a:lnTo>
                    <a:pt x="2950171" y="0"/>
                  </a:lnTo>
                  <a:lnTo>
                    <a:pt x="2950171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2950171" y="479812"/>
                  </a:lnTo>
                  <a:lnTo>
                    <a:pt x="2950171" y="683012"/>
                  </a:lnTo>
                  <a:lnTo>
                    <a:pt x="3356571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55575"/>
              <a:ext cx="3254971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932637" y="5011338"/>
            <a:ext cx="4512794" cy="859331"/>
            <a:chOff x="0" y="0"/>
            <a:chExt cx="3586853" cy="6830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86853" cy="683012"/>
            </a:xfrm>
            <a:custGeom>
              <a:avLst/>
              <a:gdLst/>
              <a:ahLst/>
              <a:cxnLst/>
              <a:rect r="r" b="b" t="t" l="l"/>
              <a:pathLst>
                <a:path h="683012" w="3586853">
                  <a:moveTo>
                    <a:pt x="3586853" y="341506"/>
                  </a:moveTo>
                  <a:lnTo>
                    <a:pt x="3180453" y="0"/>
                  </a:lnTo>
                  <a:lnTo>
                    <a:pt x="3180453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3180453" y="479812"/>
                  </a:lnTo>
                  <a:lnTo>
                    <a:pt x="3180453" y="683012"/>
                  </a:lnTo>
                  <a:lnTo>
                    <a:pt x="3586853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55575"/>
              <a:ext cx="3485253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202603" y="5135163"/>
            <a:ext cx="3417497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E28D2C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RESULT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443208">
            <a:off x="13207203" y="3109085"/>
            <a:ext cx="4000497" cy="2540316"/>
          </a:xfrm>
          <a:custGeom>
            <a:avLst/>
            <a:gdLst/>
            <a:ahLst/>
            <a:cxnLst/>
            <a:rect r="r" b="b" t="t" l="l"/>
            <a:pathLst>
              <a:path h="2540316" w="4000497">
                <a:moveTo>
                  <a:pt x="0" y="0"/>
                </a:moveTo>
                <a:lnTo>
                  <a:pt x="4000497" y="0"/>
                </a:lnTo>
                <a:lnTo>
                  <a:pt x="4000497" y="2540316"/>
                </a:lnTo>
                <a:lnTo>
                  <a:pt x="0" y="2540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150880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32837" y="2402122"/>
            <a:ext cx="11030665" cy="2923049"/>
          </a:xfrm>
          <a:custGeom>
            <a:avLst/>
            <a:gdLst/>
            <a:ahLst/>
            <a:cxnLst/>
            <a:rect r="r" b="b" t="t" l="l"/>
            <a:pathLst>
              <a:path h="2923049" w="11030665">
                <a:moveTo>
                  <a:pt x="0" y="0"/>
                </a:moveTo>
                <a:lnTo>
                  <a:pt x="11030665" y="0"/>
                </a:lnTo>
                <a:lnTo>
                  <a:pt x="11030665" y="2923049"/>
                </a:lnTo>
                <a:lnTo>
                  <a:pt x="0" y="2923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30302" y="5963677"/>
            <a:ext cx="5450727" cy="4120576"/>
          </a:xfrm>
          <a:custGeom>
            <a:avLst/>
            <a:gdLst/>
            <a:ahLst/>
            <a:cxnLst/>
            <a:rect r="r" b="b" t="t" l="l"/>
            <a:pathLst>
              <a:path h="4120576" w="5450727">
                <a:moveTo>
                  <a:pt x="0" y="0"/>
                </a:moveTo>
                <a:lnTo>
                  <a:pt x="5450727" y="0"/>
                </a:lnTo>
                <a:lnTo>
                  <a:pt x="5450727" y="4120576"/>
                </a:lnTo>
                <a:lnTo>
                  <a:pt x="0" y="412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3630" y="954177"/>
            <a:ext cx="12026861" cy="12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Q13. DETERMINE THE TOP 3 MOST ORDERED PIZZA TYPES BASED ON REVENUE FOR EACH PIZZA CATEGORY.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03343" y="6523195"/>
            <a:ext cx="3436530" cy="2122696"/>
            <a:chOff x="0" y="0"/>
            <a:chExt cx="1105759" cy="6830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848170" y="5544246"/>
            <a:ext cx="1055173" cy="2479718"/>
            <a:chOff x="0" y="0"/>
            <a:chExt cx="277906" cy="6530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7906" cy="653095"/>
            </a:xfrm>
            <a:custGeom>
              <a:avLst/>
              <a:gdLst/>
              <a:ahLst/>
              <a:cxnLst/>
              <a:rect r="r" b="b" t="t" l="l"/>
              <a:pathLst>
                <a:path h="653095" w="277906">
                  <a:moveTo>
                    <a:pt x="0" y="0"/>
                  </a:moveTo>
                  <a:lnTo>
                    <a:pt x="277906" y="0"/>
                  </a:lnTo>
                  <a:lnTo>
                    <a:pt x="277906" y="653095"/>
                  </a:lnTo>
                  <a:lnTo>
                    <a:pt x="0" y="653095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77906" cy="70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3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32837" y="5544246"/>
            <a:ext cx="4613255" cy="4284560"/>
          </a:xfrm>
          <a:custGeom>
            <a:avLst/>
            <a:gdLst/>
            <a:ahLst/>
            <a:cxnLst/>
            <a:rect r="r" b="b" t="t" l="l"/>
            <a:pathLst>
              <a:path h="4284560" w="4613255">
                <a:moveTo>
                  <a:pt x="0" y="0"/>
                </a:moveTo>
                <a:lnTo>
                  <a:pt x="4613255" y="0"/>
                </a:lnTo>
                <a:lnTo>
                  <a:pt x="4613255" y="4284561"/>
                </a:lnTo>
                <a:lnTo>
                  <a:pt x="0" y="4284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05577" y="634656"/>
            <a:ext cx="12741165" cy="106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66"/>
              </a:lnSpc>
              <a:spcBef>
                <a:spcPct val="0"/>
              </a:spcBef>
            </a:pPr>
            <a:r>
              <a:rPr lang="en-US" b="true" sz="83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SUMMARY &amp; KEY TAKEAWAYS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5041" y="1590675"/>
            <a:ext cx="7441579" cy="869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🔍 Expl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ored a real-world sales dataset using structured SQL queries across varying complexity levels.</a:t>
            </a:r>
          </a:p>
          <a:p>
            <a:pPr algn="l" marL="518158" indent="-259079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📈 Identified top-performing pizzas by order volume and revenue, as well as underperforming ones.</a:t>
            </a:r>
          </a:p>
          <a:p>
            <a:pPr algn="l" marL="518158" indent="-259079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🕒 Discovered peak ordering hours and average daily order patterns to help optimize operations.</a:t>
            </a:r>
          </a:p>
          <a:p>
            <a:pPr algn="l" marL="518158" indent="-259079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💰 Analyzed category-wise sales performance and cumulative revenue trends over time.</a:t>
            </a:r>
          </a:p>
          <a:p>
            <a:pPr algn="l" marL="518158" indent="-259079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📊 Utilized advanced SQL techniques like window functions, ranking, and subqueries for deep insights.</a:t>
            </a:r>
          </a:p>
          <a:p>
            <a:pPr algn="l" marL="518158" indent="-259079" lvl="1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🚀 Transformed raw sales data into actionable business intelligence, reinforcing SQL’s value in data-driven decision-making.</a:t>
            </a:r>
          </a:p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950999" y="1859790"/>
            <a:ext cx="7193922" cy="7697776"/>
          </a:xfrm>
          <a:custGeom>
            <a:avLst/>
            <a:gdLst/>
            <a:ahLst/>
            <a:cxnLst/>
            <a:rect r="r" b="b" t="t" l="l"/>
            <a:pathLst>
              <a:path h="7697776" w="7193922">
                <a:moveTo>
                  <a:pt x="0" y="0"/>
                </a:moveTo>
                <a:lnTo>
                  <a:pt x="7193922" y="0"/>
                </a:lnTo>
                <a:lnTo>
                  <a:pt x="7193922" y="7697776"/>
                </a:lnTo>
                <a:lnTo>
                  <a:pt x="0" y="7697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36" y="7712216"/>
            <a:ext cx="4101086" cy="737246"/>
            <a:chOff x="0" y="0"/>
            <a:chExt cx="226068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686" cy="406400"/>
            </a:xfrm>
            <a:custGeom>
              <a:avLst/>
              <a:gdLst/>
              <a:ahLst/>
              <a:cxnLst/>
              <a:rect r="r" b="b" t="t" l="l"/>
              <a:pathLst>
                <a:path h="406400" w="2260686">
                  <a:moveTo>
                    <a:pt x="2057486" y="0"/>
                  </a:moveTo>
                  <a:cubicBezTo>
                    <a:pt x="2169710" y="0"/>
                    <a:pt x="2260686" y="90976"/>
                    <a:pt x="2260686" y="203200"/>
                  </a:cubicBezTo>
                  <a:cubicBezTo>
                    <a:pt x="2260686" y="315424"/>
                    <a:pt x="2169710" y="406400"/>
                    <a:pt x="20574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60686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19031" y="2905491"/>
            <a:ext cx="13449938" cy="519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08039" y="7850417"/>
            <a:ext cx="3667150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dsuraj630@gmail.com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991239" y="7734854"/>
            <a:ext cx="6544369" cy="737246"/>
            <a:chOff x="0" y="0"/>
            <a:chExt cx="3607523" cy="406400"/>
          </a:xfrm>
        </p:grpSpPr>
        <p:sp>
          <p:nvSpPr>
            <p:cNvPr name="Freeform 16" id="16">
              <a:hlinkClick r:id="rId4" tooltip="https://www.canva.com/design/DAGNpdipnQs/FOP1s4KhqSh7JdIU1PLfIQ/edit"/>
            </p:cNvPr>
            <p:cNvSpPr/>
            <p:nvPr/>
          </p:nvSpPr>
          <p:spPr>
            <a:xfrm flipH="false" flipV="false" rot="0">
              <a:off x="0" y="0"/>
              <a:ext cx="3607524" cy="406400"/>
            </a:xfrm>
            <a:custGeom>
              <a:avLst/>
              <a:gdLst/>
              <a:ahLst/>
              <a:cxnLst/>
              <a:rect r="r" b="b" t="t" l="l"/>
              <a:pathLst>
                <a:path h="406400" w="3607524">
                  <a:moveTo>
                    <a:pt x="3404324" y="0"/>
                  </a:moveTo>
                  <a:cubicBezTo>
                    <a:pt x="3516548" y="0"/>
                    <a:pt x="3607524" y="90976"/>
                    <a:pt x="3607524" y="203200"/>
                  </a:cubicBezTo>
                  <a:cubicBezTo>
                    <a:pt x="3607524" y="315424"/>
                    <a:pt x="3516548" y="406400"/>
                    <a:pt x="34043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607523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991239" y="7872714"/>
            <a:ext cx="6544369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  <a:spcBef>
                <a:spcPct val="0"/>
              </a:spcBef>
            </a:pPr>
            <a:r>
              <a:rPr lang="en-US" b="true" sz="245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linkedin.com/in/suraj-das-a01b02322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42744" y="2874531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624843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452632" y="1191091"/>
            <a:ext cx="4519126" cy="6575594"/>
            <a:chOff x="0" y="0"/>
            <a:chExt cx="700131" cy="10187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6"/>
              <a:stretch>
                <a:fillRect l="-58586" t="0" r="-5858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61307" y="2501901"/>
            <a:ext cx="6720243" cy="106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58"/>
              </a:lnSpc>
              <a:spcBef>
                <a:spcPct val="0"/>
              </a:spcBef>
            </a:pPr>
            <a:r>
              <a:rPr lang="en-US" b="true" sz="84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8008" y="4228639"/>
            <a:ext cx="7599701" cy="316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Analyz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 pizza sales data to extract business insights.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Answer business questions using SQL queries.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Focus on sales trends, pizza popularity, revenue, and order patterns.</a:t>
            </a:r>
          </a:p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8341" y="1692139"/>
            <a:ext cx="7561026" cy="7277488"/>
          </a:xfrm>
          <a:custGeom>
            <a:avLst/>
            <a:gdLst/>
            <a:ahLst/>
            <a:cxnLst/>
            <a:rect r="r" b="b" t="t" l="l"/>
            <a:pathLst>
              <a:path h="7277488" w="7561026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30549" y="2649176"/>
            <a:ext cx="7713631" cy="119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86"/>
              </a:lnSpc>
              <a:spcBef>
                <a:spcPct val="0"/>
              </a:spcBef>
            </a:pPr>
            <a:r>
              <a:rPr lang="en-US" b="true" sz="93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23796" y="4114239"/>
            <a:ext cx="7713631" cy="423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516" indent="-270758" lvl="1">
              <a:lnSpc>
                <a:spcPts val="4263"/>
              </a:lnSpc>
              <a:buFont typeface="Arial"/>
              <a:buChar char="•"/>
            </a:pPr>
            <a:r>
              <a:rPr lang="en-US" sz="250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8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orders.csv – Contains order timestamps.</a:t>
            </a:r>
          </a:p>
          <a:p>
            <a:pPr algn="l" marL="541516" indent="-270758" lvl="1">
              <a:lnSpc>
                <a:spcPts val="4263"/>
              </a:lnSpc>
              <a:buFont typeface="Arial"/>
              <a:buChar char="•"/>
            </a:pPr>
            <a:r>
              <a:rPr lang="en-US" sz="2508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order_details.csv – Links orders with pizzas and quantity.</a:t>
            </a:r>
          </a:p>
          <a:p>
            <a:pPr algn="l" marL="541516" indent="-270758" lvl="1">
              <a:lnSpc>
                <a:spcPts val="4263"/>
              </a:lnSpc>
              <a:buFont typeface="Arial"/>
              <a:buChar char="•"/>
            </a:pPr>
            <a:r>
              <a:rPr lang="en-US" sz="2508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pizzas.csv – Pizza size and price.</a:t>
            </a:r>
          </a:p>
          <a:p>
            <a:pPr algn="l" marL="541516" indent="-270758" lvl="1">
              <a:lnSpc>
                <a:spcPts val="4263"/>
              </a:lnSpc>
              <a:buFont typeface="Arial"/>
              <a:buChar char="•"/>
            </a:pPr>
            <a:r>
              <a:rPr lang="en-US" sz="2508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pizza_types.csv – Type, category, and ingredients of pizzas.</a:t>
            </a:r>
          </a:p>
          <a:p>
            <a:pPr algn="l" marL="541516" indent="-270758" lvl="1">
              <a:lnSpc>
                <a:spcPts val="4263"/>
              </a:lnSpc>
              <a:buFont typeface="Arial"/>
              <a:buChar char="•"/>
            </a:pPr>
            <a:r>
              <a:rPr lang="en-US" sz="2508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Total Tables Used: 4</a:t>
            </a:r>
          </a:p>
          <a:p>
            <a:pPr algn="l" marL="0" indent="0" lvl="0">
              <a:lnSpc>
                <a:spcPts val="4263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5921895" y="6142019"/>
            <a:ext cx="2980029" cy="29800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200019" y="6933379"/>
            <a:ext cx="2423780" cy="186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07451" y="3475627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8669" y="1987832"/>
            <a:ext cx="9061902" cy="1973156"/>
          </a:xfrm>
          <a:custGeom>
            <a:avLst/>
            <a:gdLst/>
            <a:ahLst/>
            <a:cxnLst/>
            <a:rect r="r" b="b" t="t" l="l"/>
            <a:pathLst>
              <a:path h="1973156" w="9061902">
                <a:moveTo>
                  <a:pt x="0" y="0"/>
                </a:moveTo>
                <a:lnTo>
                  <a:pt x="9061903" y="0"/>
                </a:lnTo>
                <a:lnTo>
                  <a:pt x="9061903" y="1973156"/>
                </a:lnTo>
                <a:lnTo>
                  <a:pt x="0" y="1973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33505" y="6265583"/>
            <a:ext cx="7591277" cy="3253404"/>
          </a:xfrm>
          <a:custGeom>
            <a:avLst/>
            <a:gdLst/>
            <a:ahLst/>
            <a:cxnLst/>
            <a:rect r="r" b="b" t="t" l="l"/>
            <a:pathLst>
              <a:path h="3253404" w="7591277">
                <a:moveTo>
                  <a:pt x="0" y="0"/>
                </a:moveTo>
                <a:lnTo>
                  <a:pt x="7591277" y="0"/>
                </a:lnTo>
                <a:lnTo>
                  <a:pt x="7591277" y="3253405"/>
                </a:lnTo>
                <a:lnTo>
                  <a:pt x="0" y="325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39201" y="6265583"/>
            <a:ext cx="6742078" cy="2929143"/>
          </a:xfrm>
          <a:custGeom>
            <a:avLst/>
            <a:gdLst/>
            <a:ahLst/>
            <a:cxnLst/>
            <a:rect r="r" b="b" t="t" l="l"/>
            <a:pathLst>
              <a:path h="2929143" w="6742078">
                <a:moveTo>
                  <a:pt x="0" y="0"/>
                </a:moveTo>
                <a:lnTo>
                  <a:pt x="6742078" y="0"/>
                </a:lnTo>
                <a:lnTo>
                  <a:pt x="6742078" y="2929143"/>
                </a:lnTo>
                <a:lnTo>
                  <a:pt x="0" y="2929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8669" y="765464"/>
            <a:ext cx="5088341" cy="1424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SCHEMA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33505" y="5351386"/>
            <a:ext cx="477867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172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: 1 Order Details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39201" y="5351386"/>
            <a:ext cx="477867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172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: 2 Orders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3164694"/>
            <a:ext cx="7842547" cy="2793519"/>
          </a:xfrm>
          <a:custGeom>
            <a:avLst/>
            <a:gdLst/>
            <a:ahLst/>
            <a:cxnLst/>
            <a:rect r="r" b="b" t="t" l="l"/>
            <a:pathLst>
              <a:path h="2793519" w="7842547">
                <a:moveTo>
                  <a:pt x="0" y="0"/>
                </a:moveTo>
                <a:lnTo>
                  <a:pt x="7842547" y="0"/>
                </a:lnTo>
                <a:lnTo>
                  <a:pt x="7842547" y="2793519"/>
                </a:lnTo>
                <a:lnTo>
                  <a:pt x="0" y="2793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95910" y="3090088"/>
            <a:ext cx="6547237" cy="2868125"/>
          </a:xfrm>
          <a:custGeom>
            <a:avLst/>
            <a:gdLst/>
            <a:ahLst/>
            <a:cxnLst/>
            <a:rect r="r" b="b" t="t" l="l"/>
            <a:pathLst>
              <a:path h="2868125" w="6547237">
                <a:moveTo>
                  <a:pt x="0" y="0"/>
                </a:moveTo>
                <a:lnTo>
                  <a:pt x="6547237" y="0"/>
                </a:lnTo>
                <a:lnTo>
                  <a:pt x="6547237" y="2868125"/>
                </a:lnTo>
                <a:lnTo>
                  <a:pt x="0" y="2868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5840" y="1810336"/>
            <a:ext cx="47786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91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: 3 Pizza Types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90992" y="1810336"/>
            <a:ext cx="55071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191" strike="noStrike" u="non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: 4 Pizzas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153803" y="5958213"/>
            <a:ext cx="5105497" cy="4741730"/>
          </a:xfrm>
          <a:custGeom>
            <a:avLst/>
            <a:gdLst/>
            <a:ahLst/>
            <a:cxnLst/>
            <a:rect r="r" b="b" t="t" l="l"/>
            <a:pathLst>
              <a:path h="4741730" w="5105497">
                <a:moveTo>
                  <a:pt x="0" y="0"/>
                </a:moveTo>
                <a:lnTo>
                  <a:pt x="5105497" y="0"/>
                </a:lnTo>
                <a:lnTo>
                  <a:pt x="5105497" y="4741730"/>
                </a:lnTo>
                <a:lnTo>
                  <a:pt x="0" y="4741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9159" y="2258822"/>
            <a:ext cx="11885596" cy="7398784"/>
          </a:xfrm>
          <a:custGeom>
            <a:avLst/>
            <a:gdLst/>
            <a:ahLst/>
            <a:cxnLst/>
            <a:rect r="r" b="b" t="t" l="l"/>
            <a:pathLst>
              <a:path h="7398784" w="11885596">
                <a:moveTo>
                  <a:pt x="0" y="0"/>
                </a:moveTo>
                <a:lnTo>
                  <a:pt x="11885596" y="0"/>
                </a:lnTo>
                <a:lnTo>
                  <a:pt x="11885596" y="7398783"/>
                </a:lnTo>
                <a:lnTo>
                  <a:pt x="0" y="7398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8617" y="1171575"/>
            <a:ext cx="14028835" cy="73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5"/>
              </a:lnSpc>
              <a:spcBef>
                <a:spcPct val="0"/>
              </a:spcBef>
            </a:pPr>
            <a:r>
              <a:rPr lang="en-US" b="true" sz="57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 DATABASE - ENTITY RELATIONSHIP DIAGRAM (ERD)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762304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42342" y="786356"/>
            <a:ext cx="7805785" cy="101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6"/>
              </a:lnSpc>
              <a:spcBef>
                <a:spcPct val="0"/>
              </a:spcBef>
            </a:pPr>
            <a:r>
              <a:rPr lang="en-US" b="true" sz="8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BUSINESS PROBLEMS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633926"/>
            <a:ext cx="7219427" cy="423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5"/>
              </a:lnSpc>
            </a:pPr>
            <a:r>
              <a:rPr lang="en-US" sz="3697" b="tru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Basic: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</a:t>
            </a:r>
            <a:r>
              <a:rPr lang="en-US" b="true" sz="2304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rieve the total number of orders placed.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Calculate the total revenue generated from pizza sales.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Identify the highest-priced pizza.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Identify the most common pizza size ordered.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List the top 5 most ordered pizza types along with their quantities.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60992" y="1633926"/>
            <a:ext cx="8498308" cy="572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5"/>
              </a:lnSpc>
            </a:pPr>
            <a:r>
              <a:rPr lang="en-US" sz="3697" b="tru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Intermediate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Join the necessary tables to find the total quantity of each pizza category ordered.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Determine the distribution of orders by hour of the day.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Join relevant tables to find the category-wise distribution of pizzas.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 the orders by date and calculate the average number of pizzas ordered per day.</a:t>
            </a:r>
          </a:p>
          <a:p>
            <a:pPr algn="l" marL="497472" indent="-248736" lvl="1">
              <a:lnSpc>
                <a:spcPts val="3917"/>
              </a:lnSpc>
              <a:buFont typeface="Arial"/>
              <a:buChar char="•"/>
            </a:pPr>
            <a:r>
              <a:rPr lang="en-US" b="true" sz="2304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Determine the top 3 most ordered pizza types based on revenue.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534408"/>
            <a:ext cx="13231641" cy="275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9"/>
              </a:lnSpc>
              <a:spcBef>
                <a:spcPct val="0"/>
              </a:spcBef>
            </a:pPr>
            <a:r>
              <a:rPr lang="en-US" b="true" sz="3699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Advanced:</a:t>
            </a:r>
          </a:p>
          <a:p>
            <a:pPr algn="l" marL="497472" indent="-248736" lvl="1">
              <a:lnSpc>
                <a:spcPts val="39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04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Calculate the percentage contribution of each pizza type to total revenue.</a:t>
            </a:r>
          </a:p>
          <a:p>
            <a:pPr algn="l" marL="497472" indent="-248736" lvl="1">
              <a:lnSpc>
                <a:spcPts val="39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04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Analyze the cumulative revenue generated over time.</a:t>
            </a:r>
          </a:p>
          <a:p>
            <a:pPr algn="l" marL="497472" indent="-248736" lvl="1">
              <a:lnSpc>
                <a:spcPts val="39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04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Determine the top 3 most ordered pizza types based on revenue for each pizza category.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8504559" y="1805376"/>
            <a:ext cx="0" cy="56800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0" y="7532127"/>
            <a:ext cx="172593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372825" y="7532127"/>
            <a:ext cx="2773990" cy="2669965"/>
          </a:xfrm>
          <a:custGeom>
            <a:avLst/>
            <a:gdLst/>
            <a:ahLst/>
            <a:cxnLst/>
            <a:rect r="r" b="b" t="t" l="l"/>
            <a:pathLst>
              <a:path h="2669965" w="2773990">
                <a:moveTo>
                  <a:pt x="0" y="0"/>
                </a:moveTo>
                <a:lnTo>
                  <a:pt x="2773990" y="0"/>
                </a:lnTo>
                <a:lnTo>
                  <a:pt x="2773990" y="2669965"/>
                </a:lnTo>
                <a:lnTo>
                  <a:pt x="0" y="2669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150880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8774" y="3173713"/>
            <a:ext cx="6312625" cy="1969787"/>
          </a:xfrm>
          <a:custGeom>
            <a:avLst/>
            <a:gdLst/>
            <a:ahLst/>
            <a:cxnLst/>
            <a:rect r="r" b="b" t="t" l="l"/>
            <a:pathLst>
              <a:path h="1969787" w="6312625">
                <a:moveTo>
                  <a:pt x="0" y="0"/>
                </a:moveTo>
                <a:lnTo>
                  <a:pt x="6312624" y="0"/>
                </a:lnTo>
                <a:lnTo>
                  <a:pt x="6312624" y="1969787"/>
                </a:lnTo>
                <a:lnTo>
                  <a:pt x="0" y="1969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2223" y="3443037"/>
            <a:ext cx="5035489" cy="1431139"/>
          </a:xfrm>
          <a:custGeom>
            <a:avLst/>
            <a:gdLst/>
            <a:ahLst/>
            <a:cxnLst/>
            <a:rect r="r" b="b" t="t" l="l"/>
            <a:pathLst>
              <a:path h="1431139" w="5035489">
                <a:moveTo>
                  <a:pt x="0" y="0"/>
                </a:moveTo>
                <a:lnTo>
                  <a:pt x="5035489" y="0"/>
                </a:lnTo>
                <a:lnTo>
                  <a:pt x="5035489" y="1431139"/>
                </a:lnTo>
                <a:lnTo>
                  <a:pt x="0" y="1431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4798" y="3125317"/>
            <a:ext cx="3267329" cy="2018183"/>
            <a:chOff x="0" y="0"/>
            <a:chExt cx="1105759" cy="6830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48774" y="7313613"/>
            <a:ext cx="8255826" cy="2466410"/>
          </a:xfrm>
          <a:custGeom>
            <a:avLst/>
            <a:gdLst/>
            <a:ahLst/>
            <a:cxnLst/>
            <a:rect r="r" b="b" t="t" l="l"/>
            <a:pathLst>
              <a:path h="2466410" w="8255826">
                <a:moveTo>
                  <a:pt x="0" y="0"/>
                </a:moveTo>
                <a:lnTo>
                  <a:pt x="8255826" y="0"/>
                </a:lnTo>
                <a:lnTo>
                  <a:pt x="8255826" y="2466409"/>
                </a:lnTo>
                <a:lnTo>
                  <a:pt x="0" y="2466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728463" y="7760038"/>
            <a:ext cx="2425605" cy="1498262"/>
            <a:chOff x="0" y="0"/>
            <a:chExt cx="1105759" cy="6830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486798" y="7760038"/>
            <a:ext cx="4240914" cy="1577413"/>
          </a:xfrm>
          <a:custGeom>
            <a:avLst/>
            <a:gdLst/>
            <a:ahLst/>
            <a:cxnLst/>
            <a:rect r="r" b="b" t="t" l="l"/>
            <a:pathLst>
              <a:path h="1577413" w="4240914">
                <a:moveTo>
                  <a:pt x="0" y="0"/>
                </a:moveTo>
                <a:lnTo>
                  <a:pt x="4240914" y="0"/>
                </a:lnTo>
                <a:lnTo>
                  <a:pt x="4240914" y="1577413"/>
                </a:lnTo>
                <a:lnTo>
                  <a:pt x="0" y="1577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0" y="2259958"/>
            <a:ext cx="11362127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Q1. RETRIEVE THE TOTAL NUMBER OF ORDERS PLACED.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6450107"/>
            <a:ext cx="14209968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Q2. CALCULATE THE TOTAL REVENUE GENERATED FROM PIZZA SALES.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2342" y="805406"/>
            <a:ext cx="16459299" cy="112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42"/>
              </a:lnSpc>
              <a:spcBef>
                <a:spcPct val="0"/>
              </a:spcBef>
            </a:pPr>
            <a:r>
              <a:rPr lang="en-US" b="true" sz="8850">
                <a:solidFill>
                  <a:srgbClr val="FFDE5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SOLUTION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150880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04420" y="2136133"/>
            <a:ext cx="3267329" cy="2018183"/>
            <a:chOff x="0" y="0"/>
            <a:chExt cx="1105759" cy="6830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145514" y="2494586"/>
            <a:ext cx="4785493" cy="1541481"/>
          </a:xfrm>
          <a:custGeom>
            <a:avLst/>
            <a:gdLst/>
            <a:ahLst/>
            <a:cxnLst/>
            <a:rect r="r" b="b" t="t" l="l"/>
            <a:pathLst>
              <a:path h="1541481" w="4785493">
                <a:moveTo>
                  <a:pt x="0" y="0"/>
                </a:moveTo>
                <a:lnTo>
                  <a:pt x="4785493" y="0"/>
                </a:lnTo>
                <a:lnTo>
                  <a:pt x="4785493" y="1541481"/>
                </a:lnTo>
                <a:lnTo>
                  <a:pt x="0" y="1541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0650" y="2007820"/>
            <a:ext cx="7142320" cy="2569846"/>
          </a:xfrm>
          <a:custGeom>
            <a:avLst/>
            <a:gdLst/>
            <a:ahLst/>
            <a:cxnLst/>
            <a:rect r="r" b="b" t="t" l="l"/>
            <a:pathLst>
              <a:path h="2569846" w="7142320">
                <a:moveTo>
                  <a:pt x="0" y="0"/>
                </a:moveTo>
                <a:lnTo>
                  <a:pt x="7142320" y="0"/>
                </a:lnTo>
                <a:lnTo>
                  <a:pt x="7142320" y="2569846"/>
                </a:lnTo>
                <a:lnTo>
                  <a:pt x="0" y="2569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0650" y="6284281"/>
            <a:ext cx="7142320" cy="3451417"/>
          </a:xfrm>
          <a:custGeom>
            <a:avLst/>
            <a:gdLst/>
            <a:ahLst/>
            <a:cxnLst/>
            <a:rect r="r" b="b" t="t" l="l"/>
            <a:pathLst>
              <a:path h="3451417" w="7142320">
                <a:moveTo>
                  <a:pt x="0" y="0"/>
                </a:moveTo>
                <a:lnTo>
                  <a:pt x="7142320" y="0"/>
                </a:lnTo>
                <a:lnTo>
                  <a:pt x="7142320" y="3451417"/>
                </a:lnTo>
                <a:lnTo>
                  <a:pt x="0" y="3451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866493" y="7000898"/>
            <a:ext cx="3267329" cy="2018183"/>
            <a:chOff x="0" y="0"/>
            <a:chExt cx="1105759" cy="6830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5759" cy="683012"/>
            </a:xfrm>
            <a:custGeom>
              <a:avLst/>
              <a:gdLst/>
              <a:ahLst/>
              <a:cxnLst/>
              <a:rect r="r" b="b" t="t" l="l"/>
              <a:pathLst>
                <a:path h="683012" w="1105759">
                  <a:moveTo>
                    <a:pt x="1105759" y="341506"/>
                  </a:moveTo>
                  <a:lnTo>
                    <a:pt x="699359" y="0"/>
                  </a:lnTo>
                  <a:lnTo>
                    <a:pt x="699359" y="203200"/>
                  </a:lnTo>
                  <a:lnTo>
                    <a:pt x="0" y="203200"/>
                  </a:lnTo>
                  <a:lnTo>
                    <a:pt x="0" y="479812"/>
                  </a:lnTo>
                  <a:lnTo>
                    <a:pt x="699359" y="479812"/>
                  </a:lnTo>
                  <a:lnTo>
                    <a:pt x="699359" y="683012"/>
                  </a:lnTo>
                  <a:lnTo>
                    <a:pt x="1105759" y="341506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55575"/>
              <a:ext cx="1004159" cy="324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  <a:r>
                <a:rPr lang="en-US" b="true" sz="24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361212" y="7338678"/>
            <a:ext cx="4745085" cy="1300683"/>
          </a:xfrm>
          <a:custGeom>
            <a:avLst/>
            <a:gdLst/>
            <a:ahLst/>
            <a:cxnLst/>
            <a:rect r="r" b="b" t="t" l="l"/>
            <a:pathLst>
              <a:path h="1300683" w="4745085">
                <a:moveTo>
                  <a:pt x="0" y="0"/>
                </a:moveTo>
                <a:lnTo>
                  <a:pt x="4745084" y="0"/>
                </a:lnTo>
                <a:lnTo>
                  <a:pt x="4745084" y="1300683"/>
                </a:lnTo>
                <a:lnTo>
                  <a:pt x="0" y="13006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0" y="5473662"/>
            <a:ext cx="11971748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Q4.IDENTIFY THE MOST COMMON PIZZA SIZE ORDERED.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861970" y="1248500"/>
            <a:ext cx="11362127" cy="6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b="true" sz="5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Q3. IDENTIFY THE HIGHEST-PRICED PIZZA.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276726" y="4320781"/>
            <a:ext cx="2839669" cy="2733181"/>
          </a:xfrm>
          <a:custGeom>
            <a:avLst/>
            <a:gdLst/>
            <a:ahLst/>
            <a:cxnLst/>
            <a:rect r="r" b="b" t="t" l="l"/>
            <a:pathLst>
              <a:path h="2733181" w="2839669">
                <a:moveTo>
                  <a:pt x="0" y="0"/>
                </a:moveTo>
                <a:lnTo>
                  <a:pt x="2839669" y="0"/>
                </a:lnTo>
                <a:lnTo>
                  <a:pt x="2839669" y="2733182"/>
                </a:lnTo>
                <a:lnTo>
                  <a:pt x="0" y="27331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DAGvZXtySJA</dc:identifier>
  <dcterms:modified xsi:type="dcterms:W3CDTF">2011-08-01T06:04:30Z</dcterms:modified>
  <cp:revision>1</cp:revision>
  <dc:title>Brown Orange Modern Bold Pizza Resto Presentation</dc:title>
</cp:coreProperties>
</file>